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0" r:id="rId2"/>
    <p:sldMasterId id="2147483664" r:id="rId3"/>
    <p:sldMasterId id="2147483702" r:id="rId4"/>
    <p:sldMasterId id="2147483690" r:id="rId5"/>
    <p:sldMasterId id="2147483680" r:id="rId6"/>
    <p:sldMasterId id="2147483687" r:id="rId7"/>
    <p:sldMasterId id="2147483681" r:id="rId8"/>
    <p:sldMasterId id="2147483685" r:id="rId9"/>
    <p:sldMasterId id="2147483679" r:id="rId10"/>
  </p:sldMasterIdLst>
  <p:notesMasterIdLst>
    <p:notesMasterId r:id="rId22"/>
  </p:notesMasterIdLst>
  <p:sldIdLst>
    <p:sldId id="259" r:id="rId11"/>
    <p:sldId id="257" r:id="rId12"/>
    <p:sldId id="260" r:id="rId13"/>
    <p:sldId id="261" r:id="rId14"/>
    <p:sldId id="263" r:id="rId15"/>
    <p:sldId id="262" r:id="rId16"/>
    <p:sldId id="264" r:id="rId17"/>
    <p:sldId id="267" r:id="rId18"/>
    <p:sldId id="265" r:id="rId19"/>
    <p:sldId id="258" r:id="rId20"/>
    <p:sldId id="266" r:id="rId21"/>
  </p:sldIdLst>
  <p:sldSz cx="109728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94715"/>
  </p:normalViewPr>
  <p:slideViewPr>
    <p:cSldViewPr snapToGrid="0" snapToObjects="1">
      <p:cViewPr>
        <p:scale>
          <a:sx n="150" d="100"/>
          <a:sy n="150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0E2FB-080A-E247-A79E-5286DD016D41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8D093-71C1-7040-BFDA-6CA90B568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8D093-71C1-7040-BFDA-6CA90B568D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7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32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178" y="1360449"/>
            <a:ext cx="5136642" cy="4816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360449"/>
            <a:ext cx="5136642" cy="4816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68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85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9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81178" y="1228725"/>
            <a:ext cx="6719697" cy="4957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42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6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26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000499" y="1228725"/>
            <a:ext cx="6691121" cy="4957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4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06421" y="329308"/>
            <a:ext cx="5344952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91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81178" y="1228725"/>
            <a:ext cx="6719697" cy="4957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35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000501" y="1228725"/>
            <a:ext cx="6691120" cy="4957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39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2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5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178" y="1360449"/>
            <a:ext cx="5136642" cy="4816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360449"/>
            <a:ext cx="5136642" cy="4816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3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9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178" y="1360449"/>
            <a:ext cx="5136642" cy="4816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360449"/>
            <a:ext cx="5136642" cy="4816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6A7-081D-674E-B742-663950FD485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40C3-11D2-014E-ACFF-61D57FEE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10.xml"/><Relationship Id="rId3" Type="http://schemas.openxmlformats.org/officeDocument/2006/relationships/image" Target="../media/image10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4.xml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6.xml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7.xml"/><Relationship Id="rId3" Type="http://schemas.openxmlformats.org/officeDocument/2006/relationships/image" Target="../media/image7.jp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8.xml"/><Relationship Id="rId3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9.xml"/><Relationship Id="rId3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10410444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360450"/>
            <a:ext cx="10410444" cy="481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0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45" r:id="rId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245637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245637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8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0" indent="0" algn="ctr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None/>
        <a:defRPr sz="2520" kern="1200">
          <a:solidFill>
            <a:schemeClr val="bg1"/>
          </a:solidFill>
          <a:latin typeface="Relay-Medium" charset="0"/>
          <a:ea typeface="Relay-Medium" charset="0"/>
          <a:cs typeface="Relay-Medium" charset="0"/>
        </a:defRPr>
      </a:lvl1pPr>
      <a:lvl2pPr marL="411480" indent="0" algn="l" defTabSz="822960" rtl="0" eaLnBrk="1" latinLnBrk="0" hangingPunct="1">
        <a:lnSpc>
          <a:spcPct val="90000"/>
        </a:lnSpc>
        <a:spcBef>
          <a:spcPts val="450"/>
        </a:spcBef>
        <a:buFont typeface="Arial" charset="0"/>
        <a:buNone/>
        <a:defRPr sz="216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2pPr>
      <a:lvl3pPr marL="822960" indent="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3pPr>
      <a:lvl4pPr marL="1234440" indent="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None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4pPr>
      <a:lvl5pPr marL="1645920" indent="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None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10410444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360450"/>
            <a:ext cx="10410444" cy="481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77" y="3431842"/>
            <a:ext cx="1083445" cy="3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084373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10410444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360450"/>
            <a:ext cx="10410444" cy="481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9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084373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10410444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360450"/>
            <a:ext cx="10410444" cy="481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23448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12" y="6530098"/>
            <a:ext cx="611577" cy="1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10410444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360450"/>
            <a:ext cx="10410444" cy="481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90071" y="6377366"/>
            <a:ext cx="1660729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9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6719697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228726"/>
            <a:ext cx="6719697" cy="4948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7" r:id="rId2"/>
    <p:sldLayoutId id="2147483708" r:id="rId3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bg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0" y="267629"/>
            <a:ext cx="6691121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0" y="1228726"/>
            <a:ext cx="6691121" cy="4948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bg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178" y="267629"/>
            <a:ext cx="6719697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178" y="1228726"/>
            <a:ext cx="6719697" cy="4948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bg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0" y="267629"/>
            <a:ext cx="6691121" cy="82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0" y="1228726"/>
            <a:ext cx="6691121" cy="4948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178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891886A7-081D-674E-B742-663950FD4859}" type="datetimeFigureOut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77366"/>
            <a:ext cx="294208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1"/>
                </a:solidFill>
                <a:latin typeface="CrashNumbering-Serif" charset="0"/>
                <a:ea typeface="CrashNumbering-Serif" charset="0"/>
                <a:cs typeface="CrashNumbering-Serif" charset="0"/>
              </a:defRPr>
            </a:lvl1pPr>
          </a:lstStyle>
          <a:p>
            <a:fld id="{0DA040C3-11D2-014E-ACFF-61D57FEE24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bg1"/>
          </a:solidFill>
          <a:latin typeface="Relay-Medium" charset="0"/>
          <a:ea typeface="Relay-Medium" charset="0"/>
          <a:cs typeface="Relay-Medium" charset="0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bg1"/>
          </a:solidFill>
          <a:latin typeface="Relay-Light" charset="0"/>
          <a:ea typeface="Relay-Light" charset="0"/>
          <a:cs typeface="Relay-Light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516" y="1176875"/>
            <a:ext cx="9143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 </a:t>
            </a:r>
            <a:r>
              <a:rPr lang="en-US" sz="4000" smtClean="0">
                <a:solidFill>
                  <a:schemeClr val="bg1"/>
                </a:solidFill>
                <a:latin typeface="+mj-lt"/>
              </a:rPr>
              <a:t>Brief Introduction to React and Typescript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1400" y="5300133"/>
            <a:ext cx="3550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 presentation by Brandon Williams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A.K.A. The Great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Brandini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6239933" y="1927206"/>
            <a:ext cx="2971800" cy="2971800"/>
            <a:chOff x="6239933" y="1927206"/>
            <a:chExt cx="2971800" cy="2971800"/>
          </a:xfrm>
        </p:grpSpPr>
        <p:sp>
          <p:nvSpPr>
            <p:cNvPr id="2" name="Rectangle 1"/>
            <p:cNvSpPr>
              <a:spLocks noChangeAspect="1"/>
            </p:cNvSpPr>
            <p:nvPr/>
          </p:nvSpPr>
          <p:spPr>
            <a:xfrm>
              <a:off x="6239933" y="1927206"/>
              <a:ext cx="2971800" cy="2971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73"/>
            <a:stretch/>
          </p:blipFill>
          <p:spPr>
            <a:xfrm>
              <a:off x="7846349" y="1927206"/>
              <a:ext cx="1365384" cy="330609"/>
            </a:xfrm>
            <a:prstGeom prst="rect">
              <a:avLst/>
            </a:prstGeom>
          </p:spPr>
        </p:pic>
        <p:pic>
          <p:nvPicPr>
            <p:cNvPr id="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2"/>
            <a:stretch/>
          </p:blipFill>
          <p:spPr>
            <a:xfrm>
              <a:off x="6239933" y="1927206"/>
              <a:ext cx="1606416" cy="3306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8647" b="22587"/>
            <a:stretch/>
          </p:blipFill>
          <p:spPr>
            <a:xfrm>
              <a:off x="6753356" y="2720222"/>
              <a:ext cx="537185" cy="3693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1193" t="5400" r="21887" b="19632"/>
            <a:stretch/>
          </p:blipFill>
          <p:spPr>
            <a:xfrm>
              <a:off x="6841954" y="3894733"/>
              <a:ext cx="359991" cy="47413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6630364" y="2350890"/>
              <a:ext cx="783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DOM</a:t>
              </a:r>
              <a:endParaRPr lang="en-US" dirty="0"/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6586396" y="4368867"/>
              <a:ext cx="87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Scripts</a:t>
              </a:r>
              <a:endParaRPr lang="en-US"/>
            </a:p>
          </p:txBody>
        </p:sp>
        <p:sp>
          <p:nvSpPr>
            <p:cNvPr id="9" name="Arc 8"/>
            <p:cNvSpPr>
              <a:spLocks noChangeAspect="1"/>
            </p:cNvSpPr>
            <p:nvPr/>
          </p:nvSpPr>
          <p:spPr>
            <a:xfrm>
              <a:off x="6926447" y="3215727"/>
              <a:ext cx="276445" cy="552893"/>
            </a:xfrm>
            <a:prstGeom prst="arc">
              <a:avLst>
                <a:gd name="adj1" fmla="val 16200000"/>
                <a:gd name="adj2" fmla="val 5412324"/>
              </a:avLst>
            </a:prstGeom>
            <a:noFill/>
            <a:ln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>
              <a:spLocks noChangeAspect="1"/>
            </p:cNvSpPr>
            <p:nvPr/>
          </p:nvSpPr>
          <p:spPr>
            <a:xfrm rot="10800000">
              <a:off x="6841954" y="3215727"/>
              <a:ext cx="276445" cy="552893"/>
            </a:xfrm>
            <a:prstGeom prst="arc">
              <a:avLst>
                <a:gd name="adj1" fmla="val 16200000"/>
                <a:gd name="adj2" fmla="val 5412324"/>
              </a:avLst>
            </a:prstGeom>
            <a:noFill/>
            <a:ln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6586396" y="3122841"/>
              <a:ext cx="2321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events</a:t>
              </a:r>
              <a:endParaRPr lang="en-US" sz="700" dirty="0"/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7226697" y="3068981"/>
              <a:ext cx="232124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updates</a:t>
              </a:r>
              <a:endParaRPr lang="en-US" sz="700" dirty="0"/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8072448" y="2445543"/>
              <a:ext cx="956931" cy="967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8105163" y="2476698"/>
              <a:ext cx="271130" cy="89755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8409007" y="2476698"/>
              <a:ext cx="584185" cy="89755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>
              <a:off x="8483131" y="2559963"/>
              <a:ext cx="435935" cy="153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>
              <a:off x="8483130" y="2686295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8483129" y="2743093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 noChangeAspect="1"/>
            </p:cNvCxnSpPr>
            <p:nvPr/>
          </p:nvCxnSpPr>
          <p:spPr>
            <a:xfrm>
              <a:off x="8483129" y="2795792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>
              <a:off x="8483128" y="2852590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>
              <a:off x="8483129" y="2902315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 noChangeAspect="1"/>
            </p:cNvCxnSpPr>
            <p:nvPr/>
          </p:nvCxnSpPr>
          <p:spPr>
            <a:xfrm>
              <a:off x="8483128" y="2959113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>
              <a:off x="8483128" y="3011812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 noChangeAspect="1"/>
            </p:cNvCxnSpPr>
            <p:nvPr/>
          </p:nvCxnSpPr>
          <p:spPr>
            <a:xfrm>
              <a:off x="8483127" y="3068610"/>
              <a:ext cx="435935" cy="153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 noChangeAspect="1"/>
            </p:cNvCxnSpPr>
            <p:nvPr/>
          </p:nvCxnSpPr>
          <p:spPr>
            <a:xfrm>
              <a:off x="7381074" y="2893287"/>
              <a:ext cx="523094" cy="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323255" y="2690415"/>
              <a:ext cx="6571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smtClean="0"/>
                <a:t>render</a:t>
              </a:r>
              <a:endParaRPr lang="en-US" sz="700" dirty="0"/>
            </a:p>
          </p:txBody>
        </p:sp>
      </p:grpSp>
      <p:sp>
        <p:nvSpPr>
          <p:cNvPr id="27" name="Rectangle 26"/>
          <p:cNvSpPr>
            <a:spLocks noChangeAspect="1"/>
          </p:cNvSpPr>
          <p:nvPr/>
        </p:nvSpPr>
        <p:spPr>
          <a:xfrm>
            <a:off x="725882" y="1366690"/>
            <a:ext cx="2144318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t="8647" b="22587"/>
          <a:stretch/>
        </p:blipFill>
        <p:spPr>
          <a:xfrm>
            <a:off x="1239305" y="2159706"/>
            <a:ext cx="537185" cy="3693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1193" t="5400" r="21887" b="19632"/>
          <a:stretch/>
        </p:blipFill>
        <p:spPr>
          <a:xfrm>
            <a:off x="1327903" y="3334217"/>
            <a:ext cx="359991" cy="474134"/>
          </a:xfrm>
          <a:prstGeom prst="rect">
            <a:avLst/>
          </a:prstGeom>
        </p:spPr>
      </p:pic>
      <p:sp>
        <p:nvSpPr>
          <p:cNvPr id="32" name="TextBox 31"/>
          <p:cNvSpPr txBox="1">
            <a:spLocks noChangeAspect="1"/>
          </p:cNvSpPr>
          <p:nvPr/>
        </p:nvSpPr>
        <p:spPr>
          <a:xfrm>
            <a:off x="1068920" y="1583595"/>
            <a:ext cx="90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Virtual DOM</a:t>
            </a:r>
            <a:endParaRPr lang="en-US" dirty="0"/>
          </a:p>
        </p:txBody>
      </p:sp>
      <p:sp>
        <p:nvSpPr>
          <p:cNvPr id="33" name="TextBox 32"/>
          <p:cNvSpPr txBox="1">
            <a:spLocks noChangeAspect="1"/>
          </p:cNvSpPr>
          <p:nvPr/>
        </p:nvSpPr>
        <p:spPr>
          <a:xfrm>
            <a:off x="1072345" y="3808351"/>
            <a:ext cx="87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Scripts</a:t>
            </a:r>
            <a:endParaRPr lang="en-US"/>
          </a:p>
        </p:txBody>
      </p:sp>
      <p:sp>
        <p:nvSpPr>
          <p:cNvPr id="36" name="TextBox 35"/>
          <p:cNvSpPr txBox="1">
            <a:spLocks noChangeAspect="1"/>
          </p:cNvSpPr>
          <p:nvPr/>
        </p:nvSpPr>
        <p:spPr>
          <a:xfrm>
            <a:off x="1275553" y="2562325"/>
            <a:ext cx="232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render</a:t>
            </a:r>
            <a:endParaRPr lang="en-US" sz="700" dirty="0"/>
          </a:p>
        </p:txBody>
      </p:sp>
      <p:cxnSp>
        <p:nvCxnSpPr>
          <p:cNvPr id="50" name="Straight Arrow Connector 49"/>
          <p:cNvCxnSpPr>
            <a:cxnSpLocks noChangeAspect="1"/>
          </p:cNvCxnSpPr>
          <p:nvPr/>
        </p:nvCxnSpPr>
        <p:spPr>
          <a:xfrm>
            <a:off x="1867023" y="2332771"/>
            <a:ext cx="842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>
            <a:spLocks noChangeAspect="1"/>
          </p:cNvSpPr>
          <p:nvPr/>
        </p:nvSpPr>
        <p:spPr>
          <a:xfrm>
            <a:off x="1657316" y="2068452"/>
            <a:ext cx="1245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update</a:t>
            </a:r>
            <a:endParaRPr lang="en-US" sz="900" dirty="0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 flipV="1">
            <a:off x="1507896" y="2556043"/>
            <a:ext cx="0" cy="716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</p:cNvCxnSpPr>
          <p:nvPr/>
        </p:nvCxnSpPr>
        <p:spPr>
          <a:xfrm flipH="1">
            <a:off x="1846026" y="3588157"/>
            <a:ext cx="842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spect="1"/>
          </p:cNvSpPr>
          <p:nvPr/>
        </p:nvSpPr>
        <p:spPr>
          <a:xfrm>
            <a:off x="1636319" y="3323838"/>
            <a:ext cx="1245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events</a:t>
            </a:r>
            <a:endParaRPr lang="en-US" sz="900" dirty="0"/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3105104" y="3730700"/>
            <a:ext cx="976249" cy="7735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TextBox 64"/>
          <p:cNvSpPr txBox="1">
            <a:spLocks noChangeAspect="1"/>
          </p:cNvSpPr>
          <p:nvPr/>
        </p:nvSpPr>
        <p:spPr>
          <a:xfrm>
            <a:off x="2954693" y="3730701"/>
            <a:ext cx="87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JSX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257857" y="4046879"/>
            <a:ext cx="718349" cy="375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257858" y="4046879"/>
            <a:ext cx="802842" cy="37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Kinds of Things are Typescript and React?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39105" y="6236842"/>
            <a:ext cx="21505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Icon Credits:</a:t>
            </a:r>
            <a:br>
              <a:rPr lang="en-US" sz="700" dirty="0" smtClean="0">
                <a:solidFill>
                  <a:schemeClr val="bg1"/>
                </a:solidFill>
              </a:rPr>
            </a:br>
            <a:r>
              <a:rPr lang="en-US" sz="700" dirty="0" smtClean="0">
                <a:solidFill>
                  <a:schemeClr val="bg1"/>
                </a:solidFill>
              </a:rPr>
              <a:t>Planning </a:t>
            </a:r>
            <a:r>
              <a:rPr lang="en-US" sz="700" dirty="0">
                <a:solidFill>
                  <a:schemeClr val="bg1"/>
                </a:solidFill>
              </a:rPr>
              <a:t>by </a:t>
            </a:r>
            <a:r>
              <a:rPr lang="en-US" sz="700" dirty="0" err="1">
                <a:solidFill>
                  <a:schemeClr val="bg1"/>
                </a:solidFill>
              </a:rPr>
              <a:t>Gregor</a:t>
            </a:r>
            <a:r>
              <a:rPr lang="en-US" sz="700" dirty="0">
                <a:solidFill>
                  <a:schemeClr val="bg1"/>
                </a:solidFill>
              </a:rPr>
              <a:t> </a:t>
            </a:r>
            <a:r>
              <a:rPr lang="en-US" sz="700" dirty="0" err="1">
                <a:solidFill>
                  <a:schemeClr val="bg1"/>
                </a:solidFill>
              </a:rPr>
              <a:t>Cresnar</a:t>
            </a:r>
            <a:r>
              <a:rPr lang="en-US" sz="700" dirty="0">
                <a:solidFill>
                  <a:schemeClr val="bg1"/>
                </a:solidFill>
              </a:rPr>
              <a:t> from the Noun </a:t>
            </a:r>
            <a:r>
              <a:rPr lang="en-US" sz="700" dirty="0" smtClean="0">
                <a:solidFill>
                  <a:schemeClr val="bg1"/>
                </a:solidFill>
              </a:rPr>
              <a:t>Project</a:t>
            </a:r>
          </a:p>
          <a:p>
            <a:r>
              <a:rPr lang="en-US" sz="700" dirty="0">
                <a:solidFill>
                  <a:schemeClr val="bg1"/>
                </a:solidFill>
              </a:rPr>
              <a:t>Gears by TS Graphics from the Noun Project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5" y="1939719"/>
            <a:ext cx="3783710" cy="377299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253067" y="4595177"/>
            <a:ext cx="191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2557043" y="4779843"/>
            <a:ext cx="8028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2557043" y="2936332"/>
            <a:ext cx="802843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" r="1699" b="1322"/>
          <a:stretch/>
        </p:blipFill>
        <p:spPr>
          <a:xfrm>
            <a:off x="4682073" y="2396194"/>
            <a:ext cx="2412997" cy="3228025"/>
          </a:xfrm>
          <a:prstGeom prst="roundRect">
            <a:avLst>
              <a:gd name="adj" fmla="val 3334"/>
            </a:avLst>
          </a:prstGeom>
        </p:spPr>
      </p:pic>
      <p:sp>
        <p:nvSpPr>
          <p:cNvPr id="95" name="TextBox 94"/>
          <p:cNvSpPr txBox="1"/>
          <p:nvPr/>
        </p:nvSpPr>
        <p:spPr>
          <a:xfrm>
            <a:off x="1608670" y="2751666"/>
            <a:ext cx="191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HTML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2266243" y="3362568"/>
            <a:ext cx="1114296" cy="789970"/>
            <a:chOff x="2266243" y="3362568"/>
            <a:chExt cx="1114296" cy="789970"/>
          </a:xfrm>
        </p:grpSpPr>
        <p:sp>
          <p:nvSpPr>
            <p:cNvPr id="102" name="Rounded Rectangle 101"/>
            <p:cNvSpPr>
              <a:spLocks noChangeAspect="1"/>
            </p:cNvSpPr>
            <p:nvPr/>
          </p:nvSpPr>
          <p:spPr>
            <a:xfrm>
              <a:off x="2404290" y="3378971"/>
              <a:ext cx="976249" cy="773567"/>
            </a:xfrm>
            <a:prstGeom prst="roundRect">
              <a:avLst>
                <a:gd name="adj" fmla="val 11195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57043" y="3695150"/>
              <a:ext cx="718349" cy="375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557044" y="3695150"/>
              <a:ext cx="802842" cy="375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HTML</a:t>
              </a:r>
              <a:endParaRPr lang="en-US"/>
            </a:p>
          </p:txBody>
        </p:sp>
        <p:sp>
          <p:nvSpPr>
            <p:cNvPr id="105" name="TextBox 104"/>
            <p:cNvSpPr txBox="1">
              <a:spLocks noChangeAspect="1"/>
            </p:cNvSpPr>
            <p:nvPr/>
          </p:nvSpPr>
          <p:spPr>
            <a:xfrm>
              <a:off x="2266243" y="3362568"/>
              <a:ext cx="87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JSX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2380987" y="3574453"/>
            <a:ext cx="135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Bundled JS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1447800" y="3765755"/>
            <a:ext cx="956490" cy="1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519683" y="3537721"/>
            <a:ext cx="1359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webpack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4090" y="3045905"/>
            <a:ext cx="135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TypeScript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580473" y="2026862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191003" y="1157484"/>
            <a:ext cx="259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Typicial</a:t>
            </a:r>
            <a:r>
              <a:rPr lang="en-US" dirty="0" smtClean="0">
                <a:solidFill>
                  <a:schemeClr val="bg1"/>
                </a:solidFill>
              </a:rPr>
              <a:t> Browser Behavior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191003" y="1157484"/>
            <a:ext cx="259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With React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99476" y="1157484"/>
            <a:ext cx="28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With React and Typescript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29398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9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37E-6 7.40741E-7 L 0.08622 0.137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1" y="687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0.09925 -0.2254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2" y="-1127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10084 -0.1504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75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63E-6 3.33333E-6 L -0.18706 -0.0013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1" y="-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25 -0.22546 L -0.09187 -0.2254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  <p:bldP spid="96" grpId="2"/>
      <p:bldP spid="95" grpId="0"/>
      <p:bldP spid="95" grpId="1"/>
      <p:bldP spid="112" grpId="0"/>
      <p:bldP spid="130" grpId="0"/>
      <p:bldP spid="131" grpId="0"/>
      <p:bldP spid="132" grpId="0"/>
      <p:bldP spid="133" grpId="0"/>
      <p:bldP spid="134" grpId="0"/>
      <p:bldP spid="134" grpId="1"/>
      <p:bldP spid="1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add React to a project?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Single Page Application look and feel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Functional-style, one-way data </a:t>
            </a:r>
            <a:r>
              <a:rPr lang="en-US" dirty="0" smtClean="0">
                <a:solidFill>
                  <a:schemeClr val="bg1"/>
                </a:solidFill>
              </a:rPr>
              <a:t>flow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Virtual DOM: re-render only what has changed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What about Angular?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Angular is a “framework”, React is a “library”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React is “Just the V in MVC”, but maybe a little “C”.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Smaller and (due to virtual DOM) faster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Both “mix” markup and code, but it’s components vs. directives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add </a:t>
            </a:r>
            <a:r>
              <a:rPr lang="en-US" dirty="0" err="1" smtClean="0">
                <a:solidFill>
                  <a:schemeClr val="bg1"/>
                </a:solidFill>
              </a:rPr>
              <a:t>TypeScript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to a project?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Javascript</a:t>
            </a:r>
            <a:r>
              <a:rPr lang="en-US" dirty="0" smtClean="0">
                <a:solidFill>
                  <a:schemeClr val="bg1"/>
                </a:solidFill>
              </a:rPr>
              <a:t> is very dynamic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flexible but easy to break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Static (checked before “run time”) Types are much safer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fail fast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Example: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Works well with React, with a little care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What about </a:t>
            </a:r>
            <a:r>
              <a:rPr lang="en-US" dirty="0" err="1" smtClean="0">
                <a:solidFill>
                  <a:schemeClr val="bg1"/>
                </a:solidFill>
              </a:rPr>
              <a:t>CoffeeScript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CoffeeScript</a:t>
            </a:r>
            <a:r>
              <a:rPr lang="en-US" dirty="0" smtClean="0">
                <a:solidFill>
                  <a:schemeClr val="bg1"/>
                </a:solidFill>
              </a:rPr>
              <a:t> is more about syntactic sugar and more power-per-statement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 </a:t>
            </a:r>
            <a:r>
              <a:rPr lang="en-US" dirty="0" err="1" smtClean="0">
                <a:solidFill>
                  <a:schemeClr val="bg1"/>
                </a:solidFill>
              </a:rPr>
              <a:t>CoffeeScript</a:t>
            </a:r>
            <a:r>
              <a:rPr lang="en-US" dirty="0" smtClean="0">
                <a:solidFill>
                  <a:schemeClr val="bg1"/>
                </a:solidFill>
              </a:rPr>
              <a:t> features now exist in ES6 and </a:t>
            </a:r>
            <a:r>
              <a:rPr lang="en-US" dirty="0" err="1" smtClean="0">
                <a:solidFill>
                  <a:schemeClr val="bg1"/>
                </a:solidFill>
              </a:rPr>
              <a:t>TypeScript</a:t>
            </a:r>
            <a:r>
              <a:rPr lang="en-US" dirty="0" smtClean="0">
                <a:solidFill>
                  <a:schemeClr val="bg1"/>
                </a:solidFill>
              </a:rPr>
              <a:t> itself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33" y="2240747"/>
            <a:ext cx="1409701" cy="4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React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Virtual Dom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React keeps its own, un-rendered copy of the DOM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the UI needs to update, everything is re-rendered to the virtual DOM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React compares to the previous render, and updates only what changed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178" y="6115408"/>
            <a:ext cx="4525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Diagram Credit: </a:t>
            </a:r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calendar.perfplanet.com</a:t>
            </a:r>
            <a:r>
              <a:rPr lang="en-US" sz="1400" dirty="0">
                <a:solidFill>
                  <a:schemeClr val="bg1"/>
                </a:solidFill>
              </a:rPr>
              <a:t>/2013/diff/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8" y="3448408"/>
            <a:ext cx="5029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3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React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JSX and markup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JSX is </a:t>
            </a:r>
            <a:r>
              <a:rPr lang="en-US" dirty="0" err="1" smtClean="0">
                <a:solidFill>
                  <a:schemeClr val="bg1"/>
                </a:solidFill>
              </a:rPr>
              <a:t>React’s</a:t>
            </a:r>
            <a:r>
              <a:rPr lang="en-US" dirty="0" smtClean="0">
                <a:solidFill>
                  <a:schemeClr val="bg1"/>
                </a:solidFill>
              </a:rPr>
              <a:t> syntax for embedding HTML into component code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superset of html, with minor differences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 place of tags, you can use components that encapsulate presentation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Those components, in turn, are represented by their own components and tags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Although it’s all in within JS/TS, markup is confined to a “render” method.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TypeScript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It’s all about the types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TypeScript</a:t>
            </a:r>
            <a:r>
              <a:rPr lang="en-US" dirty="0" smtClean="0">
                <a:solidFill>
                  <a:schemeClr val="bg1"/>
                </a:solidFill>
              </a:rPr>
              <a:t> is a superset of plain JavaScript (pure JS is valid TS)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primary contribution is static type safety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Every variable, function parameter, and return type can have a type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If a value doesn’t conform to its type, the compiler errors out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Also, Interfaces, Generics, </a:t>
            </a:r>
            <a:r>
              <a:rPr lang="en-US" dirty="0" err="1" smtClean="0">
                <a:solidFill>
                  <a:schemeClr val="bg1"/>
                </a:solidFill>
              </a:rPr>
              <a:t>Enums</a:t>
            </a:r>
            <a:r>
              <a:rPr lang="en-US" dirty="0" smtClean="0">
                <a:solidFill>
                  <a:schemeClr val="bg1"/>
                </a:solidFill>
              </a:rPr>
              <a:t>, and fancy</a:t>
            </a:r>
            <a:r>
              <a:rPr lang="en-US" dirty="0">
                <a:solidFill>
                  <a:schemeClr val="bg1"/>
                </a:solidFill>
              </a:rPr>
              <a:t> compile-time</a:t>
            </a:r>
            <a:r>
              <a:rPr lang="en-US" dirty="0" smtClean="0">
                <a:solidFill>
                  <a:schemeClr val="bg1"/>
                </a:solidFill>
              </a:rPr>
              <a:t> logic around them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We’ll use “</a:t>
            </a:r>
            <a:r>
              <a:rPr lang="en-US" dirty="0" err="1" smtClean="0">
                <a:solidFill>
                  <a:schemeClr val="bg1"/>
                </a:solidFill>
              </a:rPr>
              <a:t>noImplicitAny</a:t>
            </a:r>
            <a:r>
              <a:rPr lang="en-US" dirty="0" smtClean="0">
                <a:solidFill>
                  <a:schemeClr val="bg1"/>
                </a:solidFill>
              </a:rPr>
              <a:t>” and “</a:t>
            </a:r>
            <a:r>
              <a:rPr lang="en-US" dirty="0" err="1" smtClean="0">
                <a:solidFill>
                  <a:schemeClr val="bg1"/>
                </a:solidFill>
              </a:rPr>
              <a:t>strictNullChecks</a:t>
            </a:r>
            <a:r>
              <a:rPr lang="en-US" dirty="0" smtClean="0">
                <a:solidFill>
                  <a:schemeClr val="bg1"/>
                </a:solidFill>
              </a:rPr>
              <a:t>” options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first requires an explicit type when one can’t be inferred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second prevents null/undefined from appearing where it’s </a:t>
            </a:r>
            <a:r>
              <a:rPr lang="en-US" smtClean="0">
                <a:solidFill>
                  <a:schemeClr val="bg1"/>
                </a:solidFill>
              </a:rPr>
              <a:t>not expected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5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Let’s take another look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1855248"/>
            <a:ext cx="10410825" cy="3826953"/>
          </a:xfrm>
        </p:spPr>
      </p:pic>
    </p:spTree>
    <p:extLst>
      <p:ext uri="{BB962C8B-B14F-4D97-AF65-F5344CB8AC3E}">
        <p14:creationId xmlns:p14="http://schemas.microsoft.com/office/powerpoint/2010/main" val="3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endCxn id="8" idx="0"/>
          </p:cNvCxnSpPr>
          <p:nvPr/>
        </p:nvCxnSpPr>
        <p:spPr>
          <a:xfrm flipH="1">
            <a:off x="6644550" y="2870818"/>
            <a:ext cx="1968502" cy="4191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360237" y="2752290"/>
            <a:ext cx="533400" cy="533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046969" y="2752286"/>
            <a:ext cx="0" cy="677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43668" y="1693955"/>
            <a:ext cx="889000" cy="889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494268" y="1592353"/>
            <a:ext cx="889000" cy="889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Snake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Putting it all together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086936" y="1202888"/>
            <a:ext cx="1121833" cy="65193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Snake</a:t>
            </a:r>
          </a:p>
          <a:p>
            <a:pPr algn="ctr"/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604586" y="2235821"/>
            <a:ext cx="884766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Arena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96466" y="2235821"/>
            <a:ext cx="1113704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(Sidebar)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151367" y="3289921"/>
            <a:ext cx="986366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456415" y="3303554"/>
            <a:ext cx="1181108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Food Controller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764524" y="3294777"/>
            <a:ext cx="927098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Walls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153484" y="4382131"/>
            <a:ext cx="986366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[Body]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368449" y="4373662"/>
            <a:ext cx="986366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Tail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980854" y="4373662"/>
            <a:ext cx="986366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</a:t>
            </a:r>
            <a:endParaRPr lang="en-US" dirty="0"/>
          </a:p>
        </p:txBody>
      </p:sp>
      <p:cxnSp>
        <p:nvCxnSpPr>
          <p:cNvPr id="24" name="Straight Connector 23"/>
          <p:cNvCxnSpPr>
            <a:stCxn id="8" idx="2"/>
            <a:endCxn id="13" idx="0"/>
          </p:cNvCxnSpPr>
          <p:nvPr/>
        </p:nvCxnSpPr>
        <p:spPr>
          <a:xfrm flipH="1">
            <a:off x="5474037" y="3941855"/>
            <a:ext cx="1170513" cy="431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  <a:endCxn id="8" idx="2"/>
          </p:cNvCxnSpPr>
          <p:nvPr/>
        </p:nvCxnSpPr>
        <p:spPr>
          <a:xfrm>
            <a:off x="6644550" y="39418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2"/>
            <a:endCxn id="11" idx="0"/>
          </p:cNvCxnSpPr>
          <p:nvPr/>
        </p:nvCxnSpPr>
        <p:spPr>
          <a:xfrm>
            <a:off x="6644550" y="3941855"/>
            <a:ext cx="2117" cy="4402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  <a:endCxn id="12" idx="0"/>
          </p:cNvCxnSpPr>
          <p:nvPr/>
        </p:nvCxnSpPr>
        <p:spPr>
          <a:xfrm>
            <a:off x="6644550" y="3941855"/>
            <a:ext cx="1217082" cy="431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8613052" y="4371287"/>
            <a:ext cx="867834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Foods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9794156" y="4382131"/>
            <a:ext cx="867834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Wall</a:t>
            </a:r>
            <a:endParaRPr lang="en-US" dirty="0"/>
          </a:p>
        </p:txBody>
      </p:sp>
      <p:cxnSp>
        <p:nvCxnSpPr>
          <p:cNvPr id="53" name="Straight Connector 52"/>
          <p:cNvCxnSpPr>
            <a:stCxn id="9" idx="2"/>
            <a:endCxn id="51" idx="0"/>
          </p:cNvCxnSpPr>
          <p:nvPr/>
        </p:nvCxnSpPr>
        <p:spPr>
          <a:xfrm>
            <a:off x="9046969" y="3955488"/>
            <a:ext cx="0" cy="4157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228073" y="3949858"/>
            <a:ext cx="0" cy="4157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81177" y="2269695"/>
            <a:ext cx="3839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 hierarchy of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Parent components render children as if they were plain html tags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passed from root node down to children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Events allow children to communicate with parents in a structured 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8604586" y="5439020"/>
            <a:ext cx="867834" cy="65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9038503" y="5023221"/>
            <a:ext cx="0" cy="4157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D53974D3-1CAA-5A4B-9973-DD9825A6545F}"/>
    </a:ext>
  </a:extLst>
</a:theme>
</file>

<file path=ppt/theme/theme10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72683C13-C474-DF4F-95FB-D3503ED9A0AC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A6D629EE-317A-304B-A240-AAA5F0C59976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898D808B-04CB-FA40-AD57-72BA3DF2E3A7}"/>
    </a:ext>
  </a:extLst>
</a:theme>
</file>

<file path=ppt/theme/theme4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E3125641-35EA-E841-920D-0AAB5A38A21E}"/>
    </a:ext>
  </a:extLst>
</a:theme>
</file>

<file path=ppt/theme/theme5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505EADD3-545E-8447-82FB-CD6C56F31A63}"/>
    </a:ext>
  </a:extLst>
</a:theme>
</file>

<file path=ppt/theme/theme6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1314B933-9AF5-8748-87D0-7B4E181523E8}"/>
    </a:ext>
  </a:extLst>
</a:theme>
</file>

<file path=ppt/theme/theme7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2B371157-A295-854F-8BE0-77D55797F58A}"/>
    </a:ext>
  </a:extLst>
</a:theme>
</file>

<file path=ppt/theme/theme8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FE87F54D-44F2-1347-818C-292E46689916}"/>
    </a:ext>
  </a:extLst>
</a:theme>
</file>

<file path=ppt/theme/theme9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June Krush PPT Template" id="{1375426E-8182-6945-BA25-229F5DCC996E}" vid="{8BF7EBA1-578E-2E4C-A9BD-90D1DAD71B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June Krush PPT Template</Template>
  <TotalTime>2078</TotalTime>
  <Words>482</Words>
  <Application>Microsoft Macintosh PowerPoint</Application>
  <PresentationFormat>Custom</PresentationFormat>
  <Paragraphs>94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Calibri</vt:lpstr>
      <vt:lpstr>Calibri Light</vt:lpstr>
      <vt:lpstr>CrashNumbering-Serif</vt:lpstr>
      <vt:lpstr>Relay-Light</vt:lpstr>
      <vt:lpstr>Relay-Medium</vt:lpstr>
      <vt:lpstr>Arial</vt:lpstr>
      <vt:lpstr>8_Office Theme</vt:lpstr>
      <vt:lpstr>9_Office Theme</vt:lpstr>
      <vt:lpstr>1_Office Theme</vt:lpstr>
      <vt:lpstr>10_Office Theme</vt:lpstr>
      <vt:lpstr>7_Office Theme</vt:lpstr>
      <vt:lpstr>3_Office Theme</vt:lpstr>
      <vt:lpstr>6_Office Theme</vt:lpstr>
      <vt:lpstr>4_Office Theme</vt:lpstr>
      <vt:lpstr>5_Office Theme</vt:lpstr>
      <vt:lpstr>2_Office Theme</vt:lpstr>
      <vt:lpstr>PowerPoint Presentation</vt:lpstr>
      <vt:lpstr>What Kinds of Things are Typescript and React?</vt:lpstr>
      <vt:lpstr>Why add React to a project? </vt:lpstr>
      <vt:lpstr>Why add TypeScript to a project? </vt:lpstr>
      <vt:lpstr>React – Virtual Dom </vt:lpstr>
      <vt:lpstr>React – JSX and markup</vt:lpstr>
      <vt:lpstr>TypeScript – It’s all about the types</vt:lpstr>
      <vt:lpstr>Let’s take another look</vt:lpstr>
      <vt:lpstr>Snake – Putting it all together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Williams</dc:creator>
  <cp:lastModifiedBy>Brandon Williams</cp:lastModifiedBy>
  <cp:revision>123</cp:revision>
  <dcterms:created xsi:type="dcterms:W3CDTF">2017-02-14T13:49:06Z</dcterms:created>
  <dcterms:modified xsi:type="dcterms:W3CDTF">2017-02-16T00:31:39Z</dcterms:modified>
</cp:coreProperties>
</file>